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3" r:id="rId8"/>
    <p:sldId id="264" r:id="rId9"/>
    <p:sldId id="265" r:id="rId10"/>
    <p:sldId id="262"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076"/>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160EA64-D806-43AC-9DF2-F8C432F32B4C}" type="datetimeFigureOut">
              <a:rPr lang="en-US" dirty="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12/16/19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583436" y="3143250"/>
            <a:ext cx="4270248" cy="25967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4F7D4976-E339-4826-83B7-FBD03F55ECF8}" type="datetimeFigureOut">
              <a:rPr lang="en-US" dirty="0"/>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9" name="Date Placeholder 8"/>
          <p:cNvSpPr>
            <a:spLocks noGrp="1"/>
          </p:cNvSpPr>
          <p:nvPr>
            <p:ph type="dt" sz="half" idx="10"/>
          </p:nvPr>
        </p:nvSpPr>
        <p:spPr/>
        <p:txBody>
          <a:bodyPr/>
          <a:lstStyle/>
          <a:p>
            <a:fld id="{D1BE4249-C0D0-4B06-8692-E8BB871AF643}" type="datetimeFigureOut">
              <a:rPr lang="en-US" dirty="0"/>
              <a:t>12/16/19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12/16/19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12/16/19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he-max-jims.herokuapp.com/"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nku.baidu.com/view/e4f8bd20b84ae45c3a358c3b.html" TargetMode="External"/><Relationship Id="rId2" Type="http://schemas.openxmlformats.org/officeDocument/2006/relationships/hyperlink" Target="https://blog.csdn.net/q547550831/article/details/4718499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25BB6-16CE-9844-BCA5-1B01CE960D6E}"/>
              </a:ext>
            </a:extLst>
          </p:cNvPr>
          <p:cNvSpPr>
            <a:spLocks noGrp="1"/>
          </p:cNvSpPr>
          <p:nvPr>
            <p:ph type="ctrTitle"/>
          </p:nvPr>
        </p:nvSpPr>
        <p:spPr/>
        <p:txBody>
          <a:bodyPr/>
          <a:lstStyle/>
          <a:p>
            <a:r>
              <a:rPr kumimoji="1" lang="zh-CN" altLang="en-US" dirty="0"/>
              <a:t>数据库课程设计申优展示</a:t>
            </a:r>
          </a:p>
        </p:txBody>
      </p:sp>
      <p:sp>
        <p:nvSpPr>
          <p:cNvPr id="3" name="副标题 2">
            <a:extLst>
              <a:ext uri="{FF2B5EF4-FFF2-40B4-BE49-F238E27FC236}">
                <a16:creationId xmlns:a16="http://schemas.microsoft.com/office/drawing/2014/main" id="{28F99972-29D0-9A4B-B88D-13F0E10A3EA5}"/>
              </a:ext>
            </a:extLst>
          </p:cNvPr>
          <p:cNvSpPr>
            <a:spLocks noGrp="1"/>
          </p:cNvSpPr>
          <p:nvPr>
            <p:ph type="subTitle" idx="1"/>
          </p:nvPr>
        </p:nvSpPr>
        <p:spPr/>
        <p:txBody>
          <a:bodyPr/>
          <a:lstStyle/>
          <a:p>
            <a:r>
              <a:rPr kumimoji="1" lang="zh-CN" altLang="en-US" dirty="0"/>
              <a:t>杨继远 马旭</a:t>
            </a:r>
          </a:p>
        </p:txBody>
      </p:sp>
    </p:spTree>
    <p:extLst>
      <p:ext uri="{BB962C8B-B14F-4D97-AF65-F5344CB8AC3E}">
        <p14:creationId xmlns:p14="http://schemas.microsoft.com/office/powerpoint/2010/main" val="3888589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98C81-1993-2B45-9DF2-3662B96777F0}"/>
              </a:ext>
            </a:extLst>
          </p:cNvPr>
          <p:cNvSpPr>
            <a:spLocks noGrp="1"/>
          </p:cNvSpPr>
          <p:nvPr>
            <p:ph type="title"/>
          </p:nvPr>
        </p:nvSpPr>
        <p:spPr/>
        <p:txBody>
          <a:bodyPr/>
          <a:lstStyle/>
          <a:p>
            <a:r>
              <a:rPr kumimoji="1" lang="zh-CN" altLang="en-US" dirty="0"/>
              <a:t>作业的实用性</a:t>
            </a:r>
          </a:p>
        </p:txBody>
      </p:sp>
      <p:sp>
        <p:nvSpPr>
          <p:cNvPr id="3" name="内容占位符 2">
            <a:extLst>
              <a:ext uri="{FF2B5EF4-FFF2-40B4-BE49-F238E27FC236}">
                <a16:creationId xmlns:a16="http://schemas.microsoft.com/office/drawing/2014/main" id="{C6A8C438-A034-8C44-905F-D2509A2C1FEA}"/>
              </a:ext>
            </a:extLst>
          </p:cNvPr>
          <p:cNvSpPr>
            <a:spLocks noGrp="1"/>
          </p:cNvSpPr>
          <p:nvPr>
            <p:ph idx="1"/>
          </p:nvPr>
        </p:nvSpPr>
        <p:spPr>
          <a:xfrm>
            <a:off x="2231136" y="2301949"/>
            <a:ext cx="7729728" cy="3101983"/>
          </a:xfrm>
        </p:spPr>
        <p:txBody>
          <a:bodyPr/>
          <a:lstStyle/>
          <a:p>
            <a:r>
              <a:rPr kumimoji="1" lang="zh-CN" altLang="en-US" dirty="0"/>
              <a:t>在当前作业的基础上，只要增加注册时对用户邮箱的验证邮件（这一点在</a:t>
            </a:r>
            <a:r>
              <a:rPr kumimoji="1" lang="en-US" altLang="zh-CN" dirty="0"/>
              <a:t>Ruby on Rails</a:t>
            </a:r>
            <a:r>
              <a:rPr kumimoji="1" lang="zh-CN" altLang="en-US" dirty="0"/>
              <a:t>框架中不难实现），增加付款通道（可以利用微信和支付宝的收付款服务）以及增加与快递物流的信息链接，即可上线应用。</a:t>
            </a:r>
            <a:endParaRPr kumimoji="1" lang="en-US" altLang="zh-CN" dirty="0"/>
          </a:p>
          <a:p>
            <a:r>
              <a:rPr kumimoji="1" lang="zh-CN" altLang="en-US" dirty="0"/>
              <a:t>在创造数据的同时我们也邀请了身边的同学的实际使用，获得了认可。</a:t>
            </a:r>
            <a:endParaRPr kumimoji="1" lang="en-US" altLang="zh-CN" dirty="0"/>
          </a:p>
          <a:p>
            <a:r>
              <a:rPr kumimoji="1" lang="zh-CN" altLang="en-US" dirty="0"/>
              <a:t>同时，我们已经将我们的项目上线，欢迎访问：</a:t>
            </a:r>
            <a:r>
              <a:rPr lang="en-US" altLang="zh-CN" dirty="0">
                <a:hlinkClick r:id="rId2"/>
              </a:rPr>
              <a:t>https://the-max-jims.herokuapp.com/</a:t>
            </a:r>
            <a:endParaRPr lang="en-US" altLang="zh-CN" dirty="0"/>
          </a:p>
          <a:p>
            <a:r>
              <a:rPr kumimoji="1" lang="zh-CN" altLang="en-US" dirty="0"/>
              <a:t>我们的项目提供对用户密码的高强度加密（使用</a:t>
            </a:r>
            <a:r>
              <a:rPr kumimoji="1" lang="en-US" altLang="zh-CN" dirty="0" err="1"/>
              <a:t>bcrypt</a:t>
            </a:r>
            <a:r>
              <a:rPr kumimoji="1" lang="zh-CN" altLang="en-US" dirty="0"/>
              <a:t>），即使数据库被盗取，用户的密码也难以被破译。同时借助</a:t>
            </a:r>
            <a:r>
              <a:rPr kumimoji="1" lang="en-US" altLang="zh-CN" dirty="0"/>
              <a:t>Heroku</a:t>
            </a:r>
            <a:r>
              <a:rPr kumimoji="1" lang="zh-CN" altLang="en-US" dirty="0"/>
              <a:t>提供的</a:t>
            </a:r>
            <a:r>
              <a:rPr kumimoji="1" lang="en-US" altLang="zh-CN" dirty="0"/>
              <a:t>SSL</a:t>
            </a:r>
            <a:r>
              <a:rPr kumimoji="1" lang="zh-CN" altLang="en-US" dirty="0"/>
              <a:t>证书，我们提供</a:t>
            </a:r>
            <a:r>
              <a:rPr kumimoji="1" lang="en-US" altLang="zh-CN" dirty="0"/>
              <a:t>https</a:t>
            </a:r>
            <a:r>
              <a:rPr kumimoji="1" lang="zh-CN" altLang="en-US" dirty="0"/>
              <a:t>安全访问。安全性有保障。</a:t>
            </a:r>
          </a:p>
        </p:txBody>
      </p:sp>
      <p:pic>
        <p:nvPicPr>
          <p:cNvPr id="4" name="图片 3">
            <a:extLst>
              <a:ext uri="{FF2B5EF4-FFF2-40B4-BE49-F238E27FC236}">
                <a16:creationId xmlns:a16="http://schemas.microsoft.com/office/drawing/2014/main" id="{A562BC3D-2C63-9C40-8DED-494E93A10275}"/>
              </a:ext>
            </a:extLst>
          </p:cNvPr>
          <p:cNvPicPr>
            <a:picLocks noChangeAspect="1"/>
          </p:cNvPicPr>
          <p:nvPr/>
        </p:nvPicPr>
        <p:blipFill>
          <a:blip r:embed="rId3"/>
          <a:stretch>
            <a:fillRect/>
          </a:stretch>
        </p:blipFill>
        <p:spPr>
          <a:xfrm>
            <a:off x="9000415" y="5079916"/>
            <a:ext cx="2612155" cy="1648047"/>
          </a:xfrm>
          <a:prstGeom prst="rect">
            <a:avLst/>
          </a:prstGeom>
        </p:spPr>
      </p:pic>
      <p:pic>
        <p:nvPicPr>
          <p:cNvPr id="5" name="图片 4">
            <a:extLst>
              <a:ext uri="{FF2B5EF4-FFF2-40B4-BE49-F238E27FC236}">
                <a16:creationId xmlns:a16="http://schemas.microsoft.com/office/drawing/2014/main" id="{F44E7ACE-F9D4-D340-94FF-B22B57D301E7}"/>
              </a:ext>
            </a:extLst>
          </p:cNvPr>
          <p:cNvPicPr>
            <a:picLocks noChangeAspect="1"/>
          </p:cNvPicPr>
          <p:nvPr/>
        </p:nvPicPr>
        <p:blipFill>
          <a:blip r:embed="rId4"/>
          <a:stretch>
            <a:fillRect/>
          </a:stretch>
        </p:blipFill>
        <p:spPr>
          <a:xfrm>
            <a:off x="404039" y="5268939"/>
            <a:ext cx="8418328" cy="1270000"/>
          </a:xfrm>
          <a:prstGeom prst="rect">
            <a:avLst/>
          </a:prstGeom>
        </p:spPr>
      </p:pic>
    </p:spTree>
    <p:extLst>
      <p:ext uri="{BB962C8B-B14F-4D97-AF65-F5344CB8AC3E}">
        <p14:creationId xmlns:p14="http://schemas.microsoft.com/office/powerpoint/2010/main" val="1664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1D964-D808-A944-9A16-538287C1FF5D}"/>
              </a:ext>
            </a:extLst>
          </p:cNvPr>
          <p:cNvSpPr>
            <a:spLocks noGrp="1"/>
          </p:cNvSpPr>
          <p:nvPr>
            <p:ph type="title"/>
          </p:nvPr>
        </p:nvSpPr>
        <p:spPr/>
        <p:txBody>
          <a:bodyPr/>
          <a:lstStyle/>
          <a:p>
            <a:r>
              <a:rPr kumimoji="1" lang="zh-CN" altLang="en-US" dirty="0"/>
              <a:t>我们的收获</a:t>
            </a:r>
          </a:p>
        </p:txBody>
      </p:sp>
      <p:sp>
        <p:nvSpPr>
          <p:cNvPr id="3" name="内容占位符 2">
            <a:extLst>
              <a:ext uri="{FF2B5EF4-FFF2-40B4-BE49-F238E27FC236}">
                <a16:creationId xmlns:a16="http://schemas.microsoft.com/office/drawing/2014/main" id="{B1A7C673-728D-CF48-A7CC-B76F68EF1F6C}"/>
              </a:ext>
            </a:extLst>
          </p:cNvPr>
          <p:cNvSpPr>
            <a:spLocks noGrp="1"/>
          </p:cNvSpPr>
          <p:nvPr>
            <p:ph idx="1"/>
          </p:nvPr>
        </p:nvSpPr>
        <p:spPr/>
        <p:txBody>
          <a:bodyPr/>
          <a:lstStyle/>
          <a:p>
            <a:r>
              <a:rPr kumimoji="1" lang="zh-CN" altLang="en-US" dirty="0"/>
              <a:t>学习使用了</a:t>
            </a:r>
            <a:r>
              <a:rPr kumimoji="1" lang="en-US" altLang="zh-CN" dirty="0"/>
              <a:t>Ruby on Rails</a:t>
            </a:r>
            <a:r>
              <a:rPr kumimoji="1" lang="zh-CN" altLang="en-US" dirty="0"/>
              <a:t>框架，通过框架开发一个基于数据库管理的应用项目，体验了从数据库的关系模式设计到将其落实为一个具体项目的全过程，同时在此过程中我们也学习了例如</a:t>
            </a:r>
            <a:r>
              <a:rPr kumimoji="1" lang="en-US" altLang="zh-CN" dirty="0"/>
              <a:t>CSS</a:t>
            </a:r>
            <a:r>
              <a:rPr kumimoji="1" lang="zh-CN" altLang="en-US" dirty="0"/>
              <a:t>、</a:t>
            </a:r>
            <a:r>
              <a:rPr kumimoji="1" lang="en-US" altLang="zh-CN" dirty="0"/>
              <a:t>JavaScript</a:t>
            </a:r>
            <a:r>
              <a:rPr kumimoji="1" lang="zh-CN" altLang="en-US" dirty="0"/>
              <a:t>以及</a:t>
            </a:r>
            <a:r>
              <a:rPr kumimoji="1" lang="en-US" altLang="zh-CN" dirty="0"/>
              <a:t>Bootstrap</a:t>
            </a:r>
            <a:r>
              <a:rPr kumimoji="1" lang="zh-CN" altLang="en-US" dirty="0"/>
              <a:t>等前端的开发。</a:t>
            </a:r>
            <a:endParaRPr kumimoji="1" lang="en-US" altLang="zh-CN" dirty="0"/>
          </a:p>
          <a:p>
            <a:r>
              <a:rPr kumimoji="1" lang="zh-CN" altLang="en-US" dirty="0"/>
              <a:t>我们学习了数据库管理系统的设计文档的撰写规范，并练习撰写了相关文档。</a:t>
            </a:r>
            <a:endParaRPr kumimoji="1" lang="en-US" altLang="zh-CN" dirty="0"/>
          </a:p>
          <a:p>
            <a:r>
              <a:rPr kumimoji="1" lang="zh-CN" altLang="en-US" dirty="0"/>
              <a:t>我们学会了合作开发，我们有明确的分工，使用</a:t>
            </a:r>
            <a:r>
              <a:rPr kumimoji="1" lang="en-US" altLang="zh-CN" dirty="0"/>
              <a:t>git</a:t>
            </a:r>
            <a:r>
              <a:rPr kumimoji="1" lang="zh-CN" altLang="en-US" dirty="0"/>
              <a:t>进行版本控制，相互监视进度，遇到问题共同商量，共同推进项目进度。</a:t>
            </a:r>
          </a:p>
        </p:txBody>
      </p:sp>
    </p:spTree>
    <p:extLst>
      <p:ext uri="{BB962C8B-B14F-4D97-AF65-F5344CB8AC3E}">
        <p14:creationId xmlns:p14="http://schemas.microsoft.com/office/powerpoint/2010/main" val="246488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25BB6-16CE-9844-BCA5-1B01CE960D6E}"/>
              </a:ext>
            </a:extLst>
          </p:cNvPr>
          <p:cNvSpPr>
            <a:spLocks noGrp="1"/>
          </p:cNvSpPr>
          <p:nvPr>
            <p:ph type="ctrTitle"/>
          </p:nvPr>
        </p:nvSpPr>
        <p:spPr/>
        <p:txBody>
          <a:bodyPr/>
          <a:lstStyle/>
          <a:p>
            <a:r>
              <a:rPr kumimoji="1" lang="zh-CN" altLang="en-US" dirty="0"/>
              <a:t>谢谢！</a:t>
            </a:r>
          </a:p>
        </p:txBody>
      </p:sp>
      <p:sp>
        <p:nvSpPr>
          <p:cNvPr id="3" name="副标题 2">
            <a:extLst>
              <a:ext uri="{FF2B5EF4-FFF2-40B4-BE49-F238E27FC236}">
                <a16:creationId xmlns:a16="http://schemas.microsoft.com/office/drawing/2014/main" id="{28F99972-29D0-9A4B-B88D-13F0E10A3EA5}"/>
              </a:ext>
            </a:extLst>
          </p:cNvPr>
          <p:cNvSpPr>
            <a:spLocks noGrp="1"/>
          </p:cNvSpPr>
          <p:nvPr>
            <p:ph type="subTitle" idx="1"/>
          </p:nvPr>
        </p:nvSpPr>
        <p:spPr/>
        <p:txBody>
          <a:bodyPr/>
          <a:lstStyle/>
          <a:p>
            <a:r>
              <a:rPr kumimoji="1" lang="zh-CN" altLang="en-US" dirty="0"/>
              <a:t>数据库课程设计申优展示 </a:t>
            </a:r>
            <a:r>
              <a:rPr kumimoji="1" lang="en-US" altLang="zh-CN" dirty="0"/>
              <a:t>——</a:t>
            </a:r>
            <a:r>
              <a:rPr kumimoji="1" lang="zh-CN" altLang="en-US" dirty="0"/>
              <a:t> 杨继远 马旭</a:t>
            </a:r>
          </a:p>
        </p:txBody>
      </p:sp>
    </p:spTree>
    <p:extLst>
      <p:ext uri="{BB962C8B-B14F-4D97-AF65-F5344CB8AC3E}">
        <p14:creationId xmlns:p14="http://schemas.microsoft.com/office/powerpoint/2010/main" val="155254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83C4E-5115-7A4C-96BC-263B81F32D61}"/>
              </a:ext>
            </a:extLst>
          </p:cNvPr>
          <p:cNvSpPr>
            <a:spLocks noGrp="1"/>
          </p:cNvSpPr>
          <p:nvPr>
            <p:ph type="title"/>
          </p:nvPr>
        </p:nvSpPr>
        <p:spPr/>
        <p:txBody>
          <a:bodyPr/>
          <a:lstStyle/>
          <a:p>
            <a:r>
              <a:rPr kumimoji="1" lang="zh-CN" altLang="en-US" dirty="0"/>
              <a:t>申优理由</a:t>
            </a:r>
          </a:p>
        </p:txBody>
      </p:sp>
      <p:sp>
        <p:nvSpPr>
          <p:cNvPr id="3" name="内容占位符 2">
            <a:extLst>
              <a:ext uri="{FF2B5EF4-FFF2-40B4-BE49-F238E27FC236}">
                <a16:creationId xmlns:a16="http://schemas.microsoft.com/office/drawing/2014/main" id="{2497734A-11FD-714B-818D-C0C0783BD87D}"/>
              </a:ext>
            </a:extLst>
          </p:cNvPr>
          <p:cNvSpPr>
            <a:spLocks noGrp="1"/>
          </p:cNvSpPr>
          <p:nvPr>
            <p:ph idx="1"/>
          </p:nvPr>
        </p:nvSpPr>
        <p:spPr/>
        <p:txBody>
          <a:bodyPr/>
          <a:lstStyle/>
          <a:p>
            <a:r>
              <a:rPr kumimoji="1" lang="zh-CN" altLang="en-US" dirty="0"/>
              <a:t>工作量</a:t>
            </a:r>
            <a:endParaRPr kumimoji="1" lang="en-US" altLang="zh-CN" dirty="0"/>
          </a:p>
          <a:p>
            <a:r>
              <a:rPr kumimoji="1" lang="zh-CN" altLang="en-US" dirty="0"/>
              <a:t>作业的界面与功能</a:t>
            </a:r>
            <a:endParaRPr kumimoji="1" lang="en-US" altLang="zh-CN" dirty="0"/>
          </a:p>
          <a:p>
            <a:r>
              <a:rPr kumimoji="1" lang="zh-CN" altLang="en-US" dirty="0"/>
              <a:t>作业的实用性</a:t>
            </a:r>
            <a:endParaRPr kumimoji="1" lang="en-US" altLang="zh-CN" dirty="0"/>
          </a:p>
          <a:p>
            <a:r>
              <a:rPr kumimoji="1" lang="zh-CN" altLang="en-US" dirty="0"/>
              <a:t>我们的收获</a:t>
            </a:r>
          </a:p>
        </p:txBody>
      </p:sp>
    </p:spTree>
    <p:extLst>
      <p:ext uri="{BB962C8B-B14F-4D97-AF65-F5344CB8AC3E}">
        <p14:creationId xmlns:p14="http://schemas.microsoft.com/office/powerpoint/2010/main" val="3805912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CB6A3-09EE-8548-96FF-C86433B162AC}"/>
              </a:ext>
            </a:extLst>
          </p:cNvPr>
          <p:cNvSpPr>
            <a:spLocks noGrp="1"/>
          </p:cNvSpPr>
          <p:nvPr>
            <p:ph type="title"/>
          </p:nvPr>
        </p:nvSpPr>
        <p:spPr/>
        <p:txBody>
          <a:bodyPr/>
          <a:lstStyle/>
          <a:p>
            <a:r>
              <a:rPr kumimoji="1" lang="zh-CN" altLang="en-US" dirty="0"/>
              <a:t>工作量</a:t>
            </a:r>
          </a:p>
        </p:txBody>
      </p:sp>
      <p:sp>
        <p:nvSpPr>
          <p:cNvPr id="3" name="内容占位符 2">
            <a:extLst>
              <a:ext uri="{FF2B5EF4-FFF2-40B4-BE49-F238E27FC236}">
                <a16:creationId xmlns:a16="http://schemas.microsoft.com/office/drawing/2014/main" id="{A5444BD2-3CA5-1B44-B838-4B263ACD48F2}"/>
              </a:ext>
            </a:extLst>
          </p:cNvPr>
          <p:cNvSpPr>
            <a:spLocks noGrp="1"/>
          </p:cNvSpPr>
          <p:nvPr>
            <p:ph idx="1"/>
          </p:nvPr>
        </p:nvSpPr>
        <p:spPr>
          <a:xfrm>
            <a:off x="2099080" y="2153412"/>
            <a:ext cx="8437786" cy="4598262"/>
          </a:xfrm>
        </p:spPr>
        <p:txBody>
          <a:bodyPr>
            <a:normAutofit fontScale="92500"/>
          </a:bodyPr>
          <a:lstStyle/>
          <a:p>
            <a:r>
              <a:rPr kumimoji="1" lang="zh-CN" altLang="en-US" dirty="0"/>
              <a:t>控制器</a:t>
            </a:r>
            <a:r>
              <a:rPr kumimoji="1" lang="en-US" altLang="zh-CN" dirty="0"/>
              <a:t>(controller)</a:t>
            </a:r>
            <a:r>
              <a:rPr kumimoji="1" lang="zh-CN" altLang="en-US" dirty="0"/>
              <a:t>与模型</a:t>
            </a:r>
            <a:r>
              <a:rPr kumimoji="1" lang="en-US" altLang="zh-CN" dirty="0"/>
              <a:t>(model)</a:t>
            </a:r>
            <a:r>
              <a:rPr kumimoji="1" lang="zh-CN" altLang="en-US" dirty="0"/>
              <a:t>：约</a:t>
            </a:r>
            <a:r>
              <a:rPr kumimoji="1" lang="en-US" altLang="zh-CN" dirty="0"/>
              <a:t>1000</a:t>
            </a:r>
            <a:r>
              <a:rPr kumimoji="1" lang="zh-CN" altLang="en-US" dirty="0"/>
              <a:t>行（不含空行）</a:t>
            </a:r>
            <a:endParaRPr kumimoji="1" lang="en-US" altLang="zh-CN" dirty="0"/>
          </a:p>
          <a:p>
            <a:r>
              <a:rPr kumimoji="1" lang="zh-CN" altLang="en-US" dirty="0"/>
              <a:t>嵌入式</a:t>
            </a:r>
            <a:r>
              <a:rPr kumimoji="1" lang="en-US" altLang="zh-CN" dirty="0"/>
              <a:t>Ruby</a:t>
            </a:r>
            <a:r>
              <a:rPr kumimoji="1" lang="zh-CN" altLang="en-US" dirty="0"/>
              <a:t>的</a:t>
            </a:r>
            <a:r>
              <a:rPr kumimoji="1" lang="en-US" altLang="zh-CN" dirty="0"/>
              <a:t>Html</a:t>
            </a:r>
            <a:r>
              <a:rPr kumimoji="1" lang="zh-CN" altLang="en-US" dirty="0"/>
              <a:t>页面</a:t>
            </a:r>
            <a:r>
              <a:rPr kumimoji="1" lang="en-US" altLang="zh-CN" dirty="0">
                <a:sym typeface="Wingdings" pitchFamily="2" charset="2"/>
              </a:rPr>
              <a:t>(view)</a:t>
            </a:r>
            <a:r>
              <a:rPr kumimoji="1" lang="zh-CN" altLang="en-US" dirty="0">
                <a:sym typeface="Wingdings" pitchFamily="2" charset="2"/>
              </a:rPr>
              <a:t>：约</a:t>
            </a:r>
            <a:r>
              <a:rPr kumimoji="1" lang="en-US" altLang="zh-CN" dirty="0">
                <a:sym typeface="Wingdings" pitchFamily="2" charset="2"/>
              </a:rPr>
              <a:t>1800</a:t>
            </a:r>
            <a:r>
              <a:rPr kumimoji="1" lang="zh-CN" altLang="en-US" dirty="0">
                <a:sym typeface="Wingdings" pitchFamily="2" charset="2"/>
              </a:rPr>
              <a:t>行（不含空行）</a:t>
            </a:r>
            <a:endParaRPr kumimoji="1" lang="en-US" altLang="zh-CN" dirty="0">
              <a:sym typeface="Wingdings" pitchFamily="2" charset="2"/>
            </a:endParaRPr>
          </a:p>
          <a:p>
            <a:r>
              <a:rPr kumimoji="1" lang="zh-CN" altLang="en-US" dirty="0">
                <a:sym typeface="Wingdings" pitchFamily="2" charset="2"/>
              </a:rPr>
              <a:t>其他</a:t>
            </a:r>
            <a:r>
              <a:rPr kumimoji="1" lang="en-US" altLang="zh-CN" dirty="0">
                <a:sym typeface="Wingdings" pitchFamily="2" charset="2"/>
              </a:rPr>
              <a:t>(</a:t>
            </a:r>
            <a:r>
              <a:rPr kumimoji="1" lang="zh-CN" altLang="en-US" dirty="0">
                <a:sym typeface="Wingdings" pitchFamily="2" charset="2"/>
              </a:rPr>
              <a:t>层叠式样式表、</a:t>
            </a:r>
            <a:r>
              <a:rPr kumimoji="1" lang="en-US" altLang="zh-CN" dirty="0">
                <a:sym typeface="Wingdings" pitchFamily="2" charset="2"/>
              </a:rPr>
              <a:t>JavaScript</a:t>
            </a:r>
            <a:r>
              <a:rPr kumimoji="1" lang="zh-CN" altLang="en-US" dirty="0">
                <a:sym typeface="Wingdings" pitchFamily="2" charset="2"/>
              </a:rPr>
              <a:t>、数据库的</a:t>
            </a:r>
            <a:r>
              <a:rPr kumimoji="1" lang="en-US" altLang="zh-CN" dirty="0">
                <a:sym typeface="Wingdings" pitchFamily="2" charset="2"/>
              </a:rPr>
              <a:t>migrate</a:t>
            </a:r>
            <a:r>
              <a:rPr kumimoji="1" lang="zh-CN" altLang="en-US" dirty="0">
                <a:sym typeface="Wingdings" pitchFamily="2" charset="2"/>
              </a:rPr>
              <a:t>文件、路由等</a:t>
            </a:r>
            <a:r>
              <a:rPr kumimoji="1" lang="en-US" altLang="zh-CN" dirty="0">
                <a:sym typeface="Wingdings" pitchFamily="2" charset="2"/>
              </a:rPr>
              <a:t>)</a:t>
            </a:r>
            <a:r>
              <a:rPr kumimoji="1" lang="zh-CN" altLang="en-US" dirty="0">
                <a:sym typeface="Wingdings" pitchFamily="2" charset="2"/>
              </a:rPr>
              <a:t>：约</a:t>
            </a:r>
            <a:r>
              <a:rPr kumimoji="1" lang="en-US" altLang="zh-CN" dirty="0">
                <a:sym typeface="Wingdings" pitchFamily="2" charset="2"/>
              </a:rPr>
              <a:t>450</a:t>
            </a:r>
            <a:r>
              <a:rPr kumimoji="1" lang="zh-CN" altLang="en-US" dirty="0">
                <a:sym typeface="Wingdings" pitchFamily="2" charset="2"/>
              </a:rPr>
              <a:t>行（不含空行）</a:t>
            </a:r>
            <a:endParaRPr kumimoji="1" lang="en-US" altLang="zh-CN" dirty="0">
              <a:sym typeface="Wingdings" pitchFamily="2" charset="2"/>
            </a:endParaRPr>
          </a:p>
          <a:p>
            <a:r>
              <a:rPr kumimoji="1" lang="zh-CN" altLang="en-US" dirty="0">
                <a:sym typeface="Wingdings" pitchFamily="2" charset="2"/>
              </a:rPr>
              <a:t>基本代码量总计约</a:t>
            </a:r>
            <a:r>
              <a:rPr kumimoji="1" lang="en-US" altLang="zh-CN" dirty="0">
                <a:sym typeface="Wingdings" pitchFamily="2" charset="2"/>
              </a:rPr>
              <a:t>3250</a:t>
            </a:r>
            <a:r>
              <a:rPr kumimoji="1" lang="zh-CN" altLang="en-US" dirty="0">
                <a:sym typeface="Wingdings" pitchFamily="2" charset="2"/>
              </a:rPr>
              <a:t>行，具备一个小规模的项目的工程量。</a:t>
            </a:r>
            <a:endParaRPr kumimoji="1" lang="en-US" altLang="zh-CN" dirty="0">
              <a:sym typeface="Wingdings" pitchFamily="2" charset="2"/>
            </a:endParaRPr>
          </a:p>
          <a:p>
            <a:r>
              <a:rPr kumimoji="1" lang="zh-CN" altLang="en-US" dirty="0">
                <a:sym typeface="Wingdings" pitchFamily="2" charset="2"/>
              </a:rPr>
              <a:t>从开学第</a:t>
            </a:r>
            <a:r>
              <a:rPr kumimoji="1" lang="en-US" altLang="zh-CN" dirty="0">
                <a:sym typeface="Wingdings" pitchFamily="2" charset="2"/>
              </a:rPr>
              <a:t>4</a:t>
            </a:r>
            <a:r>
              <a:rPr kumimoji="1" lang="zh-CN" altLang="en-US" dirty="0">
                <a:sym typeface="Wingdings" pitchFamily="2" charset="2"/>
              </a:rPr>
              <a:t>周起开始进行开发，历时</a:t>
            </a:r>
            <a:r>
              <a:rPr kumimoji="1" lang="en-US" altLang="zh-CN" dirty="0">
                <a:sym typeface="Wingdings" pitchFamily="2" charset="2"/>
              </a:rPr>
              <a:t>12</a:t>
            </a:r>
            <a:r>
              <a:rPr kumimoji="1" lang="zh-CN" altLang="en-US" dirty="0">
                <a:sym typeface="Wingdings" pitchFamily="2" charset="2"/>
              </a:rPr>
              <a:t>周，共计</a:t>
            </a:r>
            <a:r>
              <a:rPr kumimoji="1" lang="en-US" altLang="zh-CN" dirty="0">
                <a:sym typeface="Wingdings" pitchFamily="2" charset="2"/>
              </a:rPr>
              <a:t>136</a:t>
            </a:r>
            <a:r>
              <a:rPr kumimoji="1" lang="zh-CN" altLang="en-US" dirty="0">
                <a:sym typeface="Wingdings" pitchFamily="2" charset="2"/>
              </a:rPr>
              <a:t>次</a:t>
            </a:r>
            <a:r>
              <a:rPr kumimoji="1" lang="en-US" altLang="zh-CN" dirty="0">
                <a:sym typeface="Wingdings" pitchFamily="2" charset="2"/>
              </a:rPr>
              <a:t>commit</a:t>
            </a:r>
            <a:r>
              <a:rPr kumimoji="1" lang="zh-CN" altLang="en-US" dirty="0">
                <a:sym typeface="Wingdings" pitchFamily="2" charset="2"/>
              </a:rPr>
              <a:t>。</a:t>
            </a:r>
            <a:endParaRPr kumimoji="1" lang="en-US" altLang="zh-CN" dirty="0">
              <a:sym typeface="Wingdings" pitchFamily="2" charset="2"/>
            </a:endParaRPr>
          </a:p>
          <a:p>
            <a:endParaRPr kumimoji="1" lang="en-US" altLang="zh-CN" dirty="0">
              <a:sym typeface="Wingdings" pitchFamily="2" charset="2"/>
            </a:endParaRPr>
          </a:p>
          <a:p>
            <a:endParaRPr kumimoji="1" lang="en-US" altLang="zh-CN" dirty="0">
              <a:sym typeface="Wingdings" pitchFamily="2" charset="2"/>
            </a:endParaRPr>
          </a:p>
          <a:p>
            <a:endParaRPr kumimoji="1" lang="en-US" altLang="zh-CN" dirty="0">
              <a:sym typeface="Wingdings" pitchFamily="2" charset="2"/>
            </a:endParaRPr>
          </a:p>
          <a:p>
            <a:endParaRPr kumimoji="1" lang="en-US" altLang="zh-CN" dirty="0">
              <a:sym typeface="Wingdings" pitchFamily="2" charset="2"/>
            </a:endParaRPr>
          </a:p>
          <a:p>
            <a:pPr marL="0" indent="0">
              <a:buNone/>
            </a:pPr>
            <a:endParaRPr kumimoji="1" lang="en-US" altLang="zh-CN" dirty="0">
              <a:sym typeface="Wingdings" pitchFamily="2" charset="2"/>
            </a:endParaRPr>
          </a:p>
          <a:p>
            <a:pPr marL="0" indent="0">
              <a:buNone/>
            </a:pPr>
            <a:endParaRPr kumimoji="1" lang="en-US" altLang="zh-CN" dirty="0">
              <a:sym typeface="Wingdings" pitchFamily="2" charset="2"/>
            </a:endParaRPr>
          </a:p>
          <a:p>
            <a:r>
              <a:rPr kumimoji="1" lang="zh-CN" altLang="en-US" dirty="0">
                <a:sym typeface="Wingdings" pitchFamily="2" charset="2"/>
              </a:rPr>
              <a:t>另附详细的说明文档，总字数约</a:t>
            </a:r>
            <a:r>
              <a:rPr kumimoji="1" lang="en-US" altLang="zh-CN" dirty="0">
                <a:sym typeface="Wingdings" pitchFamily="2" charset="2"/>
              </a:rPr>
              <a:t>6300</a:t>
            </a:r>
            <a:r>
              <a:rPr kumimoji="1" lang="zh-CN" altLang="en-US" dirty="0">
                <a:sym typeface="Wingdings" pitchFamily="2" charset="2"/>
              </a:rPr>
              <a:t>字，另附近</a:t>
            </a:r>
            <a:r>
              <a:rPr kumimoji="1" lang="en-US" altLang="zh-CN" dirty="0">
                <a:sym typeface="Wingdings" pitchFamily="2" charset="2"/>
              </a:rPr>
              <a:t>30</a:t>
            </a:r>
            <a:r>
              <a:rPr kumimoji="1" lang="zh-CN" altLang="en-US" dirty="0">
                <a:sym typeface="Wingdings" pitchFamily="2" charset="2"/>
              </a:rPr>
              <a:t>张说明图片。</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3AE1A573-632C-9D47-889E-0F2FEFF97774}"/>
              </a:ext>
            </a:extLst>
          </p:cNvPr>
          <p:cNvPicPr>
            <a:picLocks noChangeAspect="1"/>
          </p:cNvPicPr>
          <p:nvPr/>
        </p:nvPicPr>
        <p:blipFill>
          <a:blip r:embed="rId2"/>
          <a:stretch>
            <a:fillRect/>
          </a:stretch>
        </p:blipFill>
        <p:spPr>
          <a:xfrm>
            <a:off x="2515061" y="4104653"/>
            <a:ext cx="7161878" cy="2149987"/>
          </a:xfrm>
          <a:prstGeom prst="rect">
            <a:avLst/>
          </a:prstGeom>
        </p:spPr>
      </p:pic>
    </p:spTree>
    <p:extLst>
      <p:ext uri="{BB962C8B-B14F-4D97-AF65-F5344CB8AC3E}">
        <p14:creationId xmlns:p14="http://schemas.microsoft.com/office/powerpoint/2010/main" val="6160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CB6A3-09EE-8548-96FF-C86433B162AC}"/>
              </a:ext>
            </a:extLst>
          </p:cNvPr>
          <p:cNvSpPr>
            <a:spLocks noGrp="1"/>
          </p:cNvSpPr>
          <p:nvPr>
            <p:ph type="title"/>
          </p:nvPr>
        </p:nvSpPr>
        <p:spPr/>
        <p:txBody>
          <a:bodyPr/>
          <a:lstStyle/>
          <a:p>
            <a:r>
              <a:rPr kumimoji="1" lang="zh-CN" altLang="en-US" dirty="0"/>
              <a:t>工作量</a:t>
            </a:r>
          </a:p>
        </p:txBody>
      </p:sp>
      <p:sp>
        <p:nvSpPr>
          <p:cNvPr id="3" name="内容占位符 2">
            <a:extLst>
              <a:ext uri="{FF2B5EF4-FFF2-40B4-BE49-F238E27FC236}">
                <a16:creationId xmlns:a16="http://schemas.microsoft.com/office/drawing/2014/main" id="{A5444BD2-3CA5-1B44-B838-4B263ACD48F2}"/>
              </a:ext>
            </a:extLst>
          </p:cNvPr>
          <p:cNvSpPr>
            <a:spLocks noGrp="1"/>
          </p:cNvSpPr>
          <p:nvPr>
            <p:ph idx="1"/>
          </p:nvPr>
        </p:nvSpPr>
        <p:spPr>
          <a:xfrm>
            <a:off x="2231135" y="2791325"/>
            <a:ext cx="7729729" cy="3101983"/>
          </a:xfrm>
        </p:spPr>
        <p:txBody>
          <a:bodyPr/>
          <a:lstStyle/>
          <a:p>
            <a:r>
              <a:rPr kumimoji="1" lang="zh-CN" altLang="en-US" dirty="0"/>
              <a:t>以上的所有工作，我们并非一气呵成。在实现的过程中，我们在每周都有详细的任务规划，并会在周末自查进度，共同商讨下一阶段的任务。</a:t>
            </a:r>
          </a:p>
        </p:txBody>
      </p:sp>
      <p:sp>
        <p:nvSpPr>
          <p:cNvPr id="5" name="文本框 4">
            <a:extLst>
              <a:ext uri="{FF2B5EF4-FFF2-40B4-BE49-F238E27FC236}">
                <a16:creationId xmlns:a16="http://schemas.microsoft.com/office/drawing/2014/main" id="{E2C75974-0DE2-8846-98A1-188E8EF2CB7E}"/>
              </a:ext>
            </a:extLst>
          </p:cNvPr>
          <p:cNvSpPr txBox="1"/>
          <p:nvPr/>
        </p:nvSpPr>
        <p:spPr>
          <a:xfrm>
            <a:off x="0" y="3441680"/>
            <a:ext cx="7262037" cy="34163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 </a:t>
            </a:r>
            <a:r>
              <a:rPr lang="en-US" altLang="zh-CN" dirty="0"/>
              <a:t>1. </a:t>
            </a:r>
            <a:r>
              <a:rPr lang="zh-CN" altLang="en-US" dirty="0"/>
              <a:t>创建收藏夹</a:t>
            </a:r>
            <a:r>
              <a:rPr lang="en-US" altLang="zh-CN" dirty="0"/>
              <a:t>favorite</a:t>
            </a:r>
            <a:r>
              <a:rPr lang="zh-CN" altLang="en-US" dirty="0"/>
              <a:t>，这个操作基本和购物车是一样的，具体有那些属性 参考</a:t>
            </a:r>
            <a:r>
              <a:rPr lang="en-US" altLang="zh-CN" dirty="0"/>
              <a:t>README </a:t>
            </a:r>
            <a:r>
              <a:rPr lang="zh-CN" altLang="en-US" dirty="0"/>
              <a:t>里面标注了“</a:t>
            </a:r>
            <a:r>
              <a:rPr lang="en-US" altLang="zh-CN" dirty="0"/>
              <a:t>add later”</a:t>
            </a:r>
            <a:r>
              <a:rPr lang="zh-CN" altLang="en-US" dirty="0"/>
              <a:t>的先不用加，</a:t>
            </a:r>
            <a:r>
              <a:rPr lang="en-US" altLang="zh-CN" dirty="0"/>
              <a:t>favorite</a:t>
            </a:r>
            <a:r>
              <a:rPr lang="zh-CN" altLang="en-US" dirty="0"/>
              <a:t>在用户创建时就应当被唯一分配 所以咱们把格式稍微统一一下 如果觉得对我写的那个有更好的改进直接改</a:t>
            </a:r>
            <a:r>
              <a:rPr lang="en-US" altLang="zh-CN" dirty="0"/>
              <a:t>      2. order</a:t>
            </a:r>
            <a:r>
              <a:rPr lang="zh-CN" altLang="en-US" dirty="0"/>
              <a:t>就是多几个属性 唯一就是一个用户有多个</a:t>
            </a:r>
            <a:r>
              <a:rPr lang="en-US" altLang="zh-CN" dirty="0"/>
              <a:t>order </a:t>
            </a:r>
            <a:r>
              <a:rPr lang="zh-CN" altLang="en-US" dirty="0"/>
              <a:t>收货人信息什么的可以考虑在用户属性中加入 创建</a:t>
            </a:r>
            <a:r>
              <a:rPr lang="en-US" altLang="zh-CN" dirty="0"/>
              <a:t>migrate</a:t>
            </a:r>
            <a:r>
              <a:rPr lang="zh-CN" altLang="en-US" dirty="0"/>
              <a:t>文件 参考教程增加属性列即可 同时修改用户创建的表单 然后调用</a:t>
            </a:r>
            <a:r>
              <a:rPr lang="en-US" altLang="zh-CN" dirty="0" err="1"/>
              <a:t>currentuser</a:t>
            </a:r>
            <a:r>
              <a:rPr lang="zh-CN" altLang="en-US" dirty="0"/>
              <a:t>直接读取 </a:t>
            </a:r>
            <a:r>
              <a:rPr lang="en-US" altLang="zh-CN" dirty="0" err="1"/>
              <a:t>orderitem</a:t>
            </a:r>
            <a:r>
              <a:rPr lang="zh-CN" altLang="en-US" dirty="0"/>
              <a:t>创建可以来自直接购买（</a:t>
            </a:r>
            <a:r>
              <a:rPr lang="en-US" altLang="zh-CN" dirty="0"/>
              <a:t>product</a:t>
            </a:r>
            <a:r>
              <a:rPr lang="zh-CN" altLang="en-US" dirty="0"/>
              <a:t>页面）也可以来自购物车（找每一项的</a:t>
            </a:r>
            <a:r>
              <a:rPr lang="en-US" altLang="zh-CN" dirty="0"/>
              <a:t>productid </a:t>
            </a:r>
            <a:r>
              <a:rPr lang="zh-CN" altLang="en-US" dirty="0"/>
              <a:t>然后创建</a:t>
            </a:r>
            <a:r>
              <a:rPr lang="en-US" altLang="zh-CN" dirty="0" err="1"/>
              <a:t>orderitem</a:t>
            </a:r>
            <a:r>
              <a:rPr lang="zh-CN" altLang="en-US" dirty="0"/>
              <a:t>）有了</a:t>
            </a:r>
            <a:r>
              <a:rPr lang="en-US" altLang="zh-CN" dirty="0" err="1"/>
              <a:t>orderitem</a:t>
            </a:r>
            <a:r>
              <a:rPr lang="zh-CN" altLang="en-US" dirty="0"/>
              <a:t>再创建</a:t>
            </a:r>
            <a:r>
              <a:rPr lang="en-US" altLang="zh-CN" dirty="0"/>
              <a:t>order</a:t>
            </a:r>
            <a:r>
              <a:rPr lang="zh-CN" altLang="en-US" dirty="0"/>
              <a:t>，同时指定</a:t>
            </a:r>
            <a:r>
              <a:rPr lang="en-US" altLang="zh-CN" dirty="0"/>
              <a:t>order</a:t>
            </a:r>
            <a:r>
              <a:rPr lang="zh-CN" altLang="en-US" dirty="0"/>
              <a:t>的用户</a:t>
            </a:r>
            <a:r>
              <a:rPr lang="en-US" altLang="zh-CN" dirty="0"/>
              <a:t>id </a:t>
            </a:r>
            <a:r>
              <a:rPr lang="zh-CN" altLang="en-US" dirty="0"/>
              <a:t>至于订单的撤销以及等等其他</a:t>
            </a:r>
            <a:r>
              <a:rPr lang="en-US" altLang="zh-CN" dirty="0"/>
              <a:t>destroy update</a:t>
            </a:r>
            <a:r>
              <a:rPr lang="zh-CN" altLang="en-US" dirty="0"/>
              <a:t>的操作是咱们接下来的事 现在还不用 </a:t>
            </a:r>
            <a:r>
              <a:rPr lang="en-US" altLang="zh-CN" dirty="0" err="1"/>
              <a:t>ddl</a:t>
            </a:r>
            <a:r>
              <a:rPr lang="zh-CN" altLang="en-US" dirty="0"/>
              <a:t>本周日</a:t>
            </a:r>
            <a:r>
              <a:rPr lang="en-US" altLang="zh-CN" dirty="0"/>
              <a:t>10:00</a:t>
            </a:r>
            <a:r>
              <a:rPr lang="zh-CN" altLang="en-US" dirty="0"/>
              <a:t>前</a:t>
            </a:r>
          </a:p>
          <a:p>
            <a:endParaRPr kumimoji="1" lang="zh-CN" altLang="en-US" dirty="0"/>
          </a:p>
        </p:txBody>
      </p:sp>
      <p:sp>
        <p:nvSpPr>
          <p:cNvPr id="6" name="文本框 5">
            <a:extLst>
              <a:ext uri="{FF2B5EF4-FFF2-40B4-BE49-F238E27FC236}">
                <a16:creationId xmlns:a16="http://schemas.microsoft.com/office/drawing/2014/main" id="{9ADB3D9B-C07D-F846-BA84-0911658586D2}"/>
              </a:ext>
            </a:extLst>
          </p:cNvPr>
          <p:cNvSpPr txBox="1"/>
          <p:nvPr/>
        </p:nvSpPr>
        <p:spPr>
          <a:xfrm>
            <a:off x="2271967" y="3441680"/>
            <a:ext cx="7873410" cy="34163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主页的结构，正中央是一个图片轮播，然后左侧有一个分类导航（因此之前的商品类要增加属性：类别，同时创建时要求用户选择填写，具体分类可以参考天猫，可以不用像他那么细，大概有</a:t>
            </a:r>
            <a:r>
              <a:rPr lang="en-US" altLang="zh-CN" dirty="0"/>
              <a:t>10</a:t>
            </a:r>
            <a:r>
              <a:rPr lang="zh-CN" altLang="en-US" dirty="0"/>
              <a:t>类左右即可），按类别检索也就导致要来一个新的页，下面的部分陈列店铺的信息，使用一个方格一个方格呈现。</a:t>
            </a:r>
            <a:r>
              <a:rPr lang="en-US" altLang="zh-CN" dirty="0"/>
              <a:t>2.</a:t>
            </a:r>
            <a:r>
              <a:rPr lang="zh-CN" altLang="en-US" dirty="0"/>
              <a:t>为用户添加头像，参考教程，使用</a:t>
            </a:r>
            <a:r>
              <a:rPr lang="en-US" altLang="zh-CN" dirty="0" err="1"/>
              <a:t>gravator</a:t>
            </a:r>
            <a:r>
              <a:rPr lang="zh-CN" altLang="en-US" dirty="0"/>
              <a:t>。</a:t>
            </a:r>
            <a:r>
              <a:rPr lang="en-US" altLang="zh-CN" dirty="0"/>
              <a:t>3.</a:t>
            </a:r>
            <a:r>
              <a:rPr lang="zh-CN" altLang="en-US" dirty="0"/>
              <a:t>对于购物车、收藏以及订单，使用</a:t>
            </a:r>
            <a:r>
              <a:rPr lang="en-US" altLang="zh-CN" dirty="0"/>
              <a:t>bootstrap</a:t>
            </a:r>
            <a:r>
              <a:rPr lang="zh-CN" altLang="en-US" dirty="0"/>
              <a:t>在选项边上增加一个圆圈数字，表示当前里面有几项（类似于手机通知的那个小红点）。</a:t>
            </a:r>
            <a:r>
              <a:rPr lang="en-US" altLang="zh-CN" dirty="0"/>
              <a:t>4.</a:t>
            </a:r>
            <a:r>
              <a:rPr lang="zh-CN" altLang="en-US" dirty="0"/>
              <a:t>现在删除订单只能是用户删除，而且不能只删除订单项，一次要删全部，所以现在想一是让用户能够删除订单中的订单项，并且</a:t>
            </a:r>
            <a:r>
              <a:rPr lang="en-US" altLang="zh-CN" dirty="0"/>
              <a:t>seller</a:t>
            </a:r>
            <a:r>
              <a:rPr lang="zh-CN" altLang="en-US" dirty="0"/>
              <a:t>对应能够看到修改，同时</a:t>
            </a:r>
            <a:r>
              <a:rPr lang="en-US" altLang="zh-CN" dirty="0"/>
              <a:t>seller</a:t>
            </a:r>
            <a:r>
              <a:rPr lang="zh-CN" altLang="en-US" dirty="0"/>
              <a:t>也可以取消</a:t>
            </a:r>
            <a:r>
              <a:rPr lang="en-US" altLang="zh-CN" dirty="0"/>
              <a:t>order</a:t>
            </a:r>
            <a:r>
              <a:rPr lang="zh-CN" altLang="en-US" dirty="0"/>
              <a:t>，同时在用户中对应删除</a:t>
            </a:r>
            <a:r>
              <a:rPr lang="en-US" altLang="zh-CN" dirty="0" err="1"/>
              <a:t>orderitem</a:t>
            </a:r>
            <a:r>
              <a:rPr lang="zh-CN" altLang="en-US" dirty="0"/>
              <a:t>，如果删除后</a:t>
            </a:r>
            <a:r>
              <a:rPr lang="en-US" altLang="zh-CN" dirty="0"/>
              <a:t>order</a:t>
            </a:r>
            <a:r>
              <a:rPr lang="zh-CN" altLang="en-US" dirty="0"/>
              <a:t>中不含有</a:t>
            </a:r>
            <a:r>
              <a:rPr lang="en-US" altLang="zh-CN" dirty="0" err="1"/>
              <a:t>orderitem</a:t>
            </a:r>
            <a:r>
              <a:rPr lang="zh-CN" altLang="en-US" dirty="0"/>
              <a:t>，则删除</a:t>
            </a:r>
            <a:r>
              <a:rPr lang="en-US" altLang="zh-CN" dirty="0"/>
              <a:t>order</a:t>
            </a:r>
            <a:r>
              <a:rPr lang="zh-CN" altLang="en-US" dirty="0"/>
              <a:t>。</a:t>
            </a:r>
          </a:p>
          <a:p>
            <a:endParaRPr kumimoji="1" lang="zh-CN" altLang="en-US" dirty="0"/>
          </a:p>
        </p:txBody>
      </p:sp>
      <p:sp>
        <p:nvSpPr>
          <p:cNvPr id="7" name="文本框 6">
            <a:extLst>
              <a:ext uri="{FF2B5EF4-FFF2-40B4-BE49-F238E27FC236}">
                <a16:creationId xmlns:a16="http://schemas.microsoft.com/office/drawing/2014/main" id="{97964F3F-507A-6546-979C-F92875E407E7}"/>
              </a:ext>
            </a:extLst>
          </p:cNvPr>
          <p:cNvSpPr txBox="1"/>
          <p:nvPr/>
        </p:nvSpPr>
        <p:spPr>
          <a:xfrm>
            <a:off x="6505281" y="3441680"/>
            <a:ext cx="5686718" cy="34163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t>1. </a:t>
            </a:r>
            <a:r>
              <a:rPr lang="zh-CN" altLang="en-US" dirty="0"/>
              <a:t>系统设计报告中的数据流图（参考：</a:t>
            </a:r>
            <a:r>
              <a:rPr lang="en-US" altLang="zh-CN" dirty="0">
                <a:hlinkClick r:id="rId2"/>
              </a:rPr>
              <a:t>https://blog.csdn.net/q547550831/article/details/47184997</a:t>
            </a:r>
            <a:r>
              <a:rPr lang="en-US" altLang="zh-CN" dirty="0"/>
              <a:t>  </a:t>
            </a:r>
            <a:r>
              <a:rPr lang="zh-CN" altLang="en-US" dirty="0"/>
              <a:t>，和</a:t>
            </a:r>
            <a:r>
              <a:rPr lang="en-US" altLang="zh-CN" dirty="0"/>
              <a:t>E/R</a:t>
            </a:r>
            <a:r>
              <a:rPr lang="zh-CN" altLang="en-US" dirty="0"/>
              <a:t>图</a:t>
            </a:r>
          </a:p>
          <a:p>
            <a:r>
              <a:rPr lang="en-US" altLang="zh-CN" dirty="0"/>
              <a:t>2. </a:t>
            </a:r>
            <a:r>
              <a:rPr lang="zh-CN" altLang="en-US" dirty="0"/>
              <a:t>系统实现总结报告中的系统功能结构图，这个有点类似咱们用</a:t>
            </a:r>
            <a:r>
              <a:rPr lang="en-US" altLang="zh-CN" dirty="0" err="1"/>
              <a:t>staruml</a:t>
            </a:r>
            <a:r>
              <a:rPr lang="zh-CN" altLang="en-US" dirty="0"/>
              <a:t>画的那个，参考</a:t>
            </a:r>
            <a:r>
              <a:rPr lang="en-US" altLang="zh-CN" dirty="0">
                <a:hlinkClick r:id="rId3"/>
              </a:rPr>
              <a:t>https://wenku.baidu.com/view/e4f8bd20b84ae45c3a358c3b.html</a:t>
            </a:r>
            <a:endParaRPr lang="en-US" altLang="zh-CN" dirty="0"/>
          </a:p>
          <a:p>
            <a:r>
              <a:rPr lang="en-US" altLang="zh-CN" dirty="0"/>
              <a:t>3. </a:t>
            </a:r>
            <a:r>
              <a:rPr lang="zh-CN" altLang="en-US" dirty="0"/>
              <a:t>收获与体会</a:t>
            </a:r>
          </a:p>
          <a:p>
            <a:r>
              <a:rPr lang="en-US" altLang="zh-CN" dirty="0"/>
              <a:t>4. </a:t>
            </a:r>
            <a:r>
              <a:rPr lang="zh-CN" altLang="en-US" dirty="0"/>
              <a:t>完善细节，比如代码分析部分，看情况加入你实现的关键代码的讲解，我目前只加了最基本的</a:t>
            </a:r>
            <a:r>
              <a:rPr lang="en-US" altLang="zh-CN" dirty="0"/>
              <a:t>MVC</a:t>
            </a:r>
            <a:r>
              <a:rPr lang="zh-CN" altLang="en-US" dirty="0"/>
              <a:t>的代码，以及检查我的内容是否有错，比如完整性约束部分，如果有的话直接改</a:t>
            </a:r>
            <a:endParaRPr lang="en-US" altLang="zh-CN" dirty="0"/>
          </a:p>
        </p:txBody>
      </p:sp>
    </p:spTree>
    <p:extLst>
      <p:ext uri="{BB962C8B-B14F-4D97-AF65-F5344CB8AC3E}">
        <p14:creationId xmlns:p14="http://schemas.microsoft.com/office/powerpoint/2010/main" val="20227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DDC81-7A83-6C42-B17D-DFD2FF5DFF24}"/>
              </a:ext>
            </a:extLst>
          </p:cNvPr>
          <p:cNvSpPr>
            <a:spLocks noGrp="1"/>
          </p:cNvSpPr>
          <p:nvPr>
            <p:ph type="title"/>
          </p:nvPr>
        </p:nvSpPr>
        <p:spPr/>
        <p:txBody>
          <a:bodyPr/>
          <a:lstStyle/>
          <a:p>
            <a:r>
              <a:rPr kumimoji="1" lang="zh-CN" altLang="en-US" dirty="0"/>
              <a:t>作业的界面与功能</a:t>
            </a:r>
          </a:p>
        </p:txBody>
      </p:sp>
      <p:sp>
        <p:nvSpPr>
          <p:cNvPr id="3" name="内容占位符 2">
            <a:extLst>
              <a:ext uri="{FF2B5EF4-FFF2-40B4-BE49-F238E27FC236}">
                <a16:creationId xmlns:a16="http://schemas.microsoft.com/office/drawing/2014/main" id="{54D5EA41-AB89-FD46-945C-F22F3DD8811E}"/>
              </a:ext>
            </a:extLst>
          </p:cNvPr>
          <p:cNvSpPr>
            <a:spLocks noGrp="1"/>
          </p:cNvSpPr>
          <p:nvPr>
            <p:ph idx="1"/>
          </p:nvPr>
        </p:nvSpPr>
        <p:spPr>
          <a:xfrm>
            <a:off x="2231136" y="2329700"/>
            <a:ext cx="7729728" cy="3101983"/>
          </a:xfrm>
        </p:spPr>
        <p:txBody>
          <a:bodyPr/>
          <a:lstStyle/>
          <a:p>
            <a:pPr marL="0" indent="0">
              <a:buNone/>
            </a:pPr>
            <a:r>
              <a:rPr kumimoji="1" lang="zh-CN" altLang="en-US" dirty="0"/>
              <a:t>我们的页面整体使用了</a:t>
            </a:r>
            <a:r>
              <a:rPr kumimoji="1" lang="en-US" altLang="zh-CN" dirty="0"/>
              <a:t>Twitter</a:t>
            </a:r>
            <a:r>
              <a:rPr kumimoji="1" lang="zh-CN" altLang="en-US" dirty="0"/>
              <a:t>的开源框架</a:t>
            </a:r>
            <a:r>
              <a:rPr kumimoji="1" lang="en-US" altLang="zh-CN" dirty="0"/>
              <a:t>Bootstrap</a:t>
            </a:r>
            <a:r>
              <a:rPr kumimoji="1" lang="zh-CN" altLang="en-US" dirty="0"/>
              <a:t>，整体的界面风格简洁美观，同时避免了自己写</a:t>
            </a:r>
            <a:r>
              <a:rPr kumimoji="1" lang="en-US" altLang="zh-CN" dirty="0"/>
              <a:t>CSS</a:t>
            </a:r>
            <a:r>
              <a:rPr kumimoji="1" lang="zh-CN" altLang="en-US" dirty="0"/>
              <a:t>导致命名不统一、代码冗杂可读性差的缺点。</a:t>
            </a:r>
          </a:p>
        </p:txBody>
      </p:sp>
      <p:pic>
        <p:nvPicPr>
          <p:cNvPr id="4" name="图片 3">
            <a:extLst>
              <a:ext uri="{FF2B5EF4-FFF2-40B4-BE49-F238E27FC236}">
                <a16:creationId xmlns:a16="http://schemas.microsoft.com/office/drawing/2014/main" id="{F905F0CB-2DB9-BC44-968B-0A90FB8D981E}"/>
              </a:ext>
            </a:extLst>
          </p:cNvPr>
          <p:cNvPicPr>
            <a:picLocks noChangeAspect="1"/>
          </p:cNvPicPr>
          <p:nvPr/>
        </p:nvPicPr>
        <p:blipFill>
          <a:blip r:embed="rId2"/>
          <a:stretch>
            <a:fillRect/>
          </a:stretch>
        </p:blipFill>
        <p:spPr>
          <a:xfrm>
            <a:off x="2398750" y="3050494"/>
            <a:ext cx="7437032" cy="3669281"/>
          </a:xfrm>
          <a:prstGeom prst="rect">
            <a:avLst/>
          </a:prstGeom>
        </p:spPr>
      </p:pic>
    </p:spTree>
    <p:extLst>
      <p:ext uri="{BB962C8B-B14F-4D97-AF65-F5344CB8AC3E}">
        <p14:creationId xmlns:p14="http://schemas.microsoft.com/office/powerpoint/2010/main" val="229885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1588A-0CA4-7F41-BBEB-B9F4CC6C4134}"/>
              </a:ext>
            </a:extLst>
          </p:cNvPr>
          <p:cNvSpPr>
            <a:spLocks noGrp="1"/>
          </p:cNvSpPr>
          <p:nvPr>
            <p:ph type="title"/>
          </p:nvPr>
        </p:nvSpPr>
        <p:spPr/>
        <p:txBody>
          <a:bodyPr/>
          <a:lstStyle/>
          <a:p>
            <a:r>
              <a:rPr kumimoji="1" lang="zh-CN" altLang="en-US" dirty="0"/>
              <a:t>作业的界面与功能</a:t>
            </a:r>
          </a:p>
        </p:txBody>
      </p:sp>
      <p:sp>
        <p:nvSpPr>
          <p:cNvPr id="3" name="内容占位符 2">
            <a:extLst>
              <a:ext uri="{FF2B5EF4-FFF2-40B4-BE49-F238E27FC236}">
                <a16:creationId xmlns:a16="http://schemas.microsoft.com/office/drawing/2014/main" id="{237D6D9F-500A-9C44-8299-5B35330E457E}"/>
              </a:ext>
            </a:extLst>
          </p:cNvPr>
          <p:cNvSpPr>
            <a:spLocks noGrp="1"/>
          </p:cNvSpPr>
          <p:nvPr>
            <p:ph idx="1"/>
          </p:nvPr>
        </p:nvSpPr>
        <p:spPr/>
        <p:txBody>
          <a:bodyPr/>
          <a:lstStyle/>
          <a:p>
            <a:pPr marL="0" indent="0">
              <a:buNone/>
            </a:pPr>
            <a:r>
              <a:rPr kumimoji="1" lang="zh-CN" altLang="en-US" dirty="0"/>
              <a:t>我们页面的布局也使用栅格式布局，而没有使用固定的长度或宽度，良好地适应了各种大小的屏幕，同时如果需要制作手机端等小屏幕客户端，从现有的代码稍作修改即可实现。</a:t>
            </a:r>
          </a:p>
        </p:txBody>
      </p:sp>
      <p:pic>
        <p:nvPicPr>
          <p:cNvPr id="4" name="图片 3">
            <a:extLst>
              <a:ext uri="{FF2B5EF4-FFF2-40B4-BE49-F238E27FC236}">
                <a16:creationId xmlns:a16="http://schemas.microsoft.com/office/drawing/2014/main" id="{EA571CDF-AB50-F34C-9FFF-0C6ACDA23D8E}"/>
              </a:ext>
            </a:extLst>
          </p:cNvPr>
          <p:cNvPicPr>
            <a:picLocks noChangeAspect="1"/>
          </p:cNvPicPr>
          <p:nvPr/>
        </p:nvPicPr>
        <p:blipFill>
          <a:blip r:embed="rId2"/>
          <a:stretch>
            <a:fillRect/>
          </a:stretch>
        </p:blipFill>
        <p:spPr>
          <a:xfrm>
            <a:off x="861237" y="3773009"/>
            <a:ext cx="5475767" cy="2661619"/>
          </a:xfrm>
          <a:prstGeom prst="rect">
            <a:avLst/>
          </a:prstGeom>
        </p:spPr>
      </p:pic>
      <p:pic>
        <p:nvPicPr>
          <p:cNvPr id="5" name="图片 4">
            <a:extLst>
              <a:ext uri="{FF2B5EF4-FFF2-40B4-BE49-F238E27FC236}">
                <a16:creationId xmlns:a16="http://schemas.microsoft.com/office/drawing/2014/main" id="{BEBB0DA6-119D-D443-9089-8248B999D250}"/>
              </a:ext>
            </a:extLst>
          </p:cNvPr>
          <p:cNvPicPr>
            <a:picLocks noChangeAspect="1"/>
          </p:cNvPicPr>
          <p:nvPr/>
        </p:nvPicPr>
        <p:blipFill>
          <a:blip r:embed="rId3"/>
          <a:stretch>
            <a:fillRect/>
          </a:stretch>
        </p:blipFill>
        <p:spPr>
          <a:xfrm>
            <a:off x="8284842" y="3773009"/>
            <a:ext cx="3091629" cy="2661619"/>
          </a:xfrm>
          <a:prstGeom prst="rect">
            <a:avLst/>
          </a:prstGeom>
        </p:spPr>
      </p:pic>
      <p:sp>
        <p:nvSpPr>
          <p:cNvPr id="6" name="右箭头 5">
            <a:extLst>
              <a:ext uri="{FF2B5EF4-FFF2-40B4-BE49-F238E27FC236}">
                <a16:creationId xmlns:a16="http://schemas.microsoft.com/office/drawing/2014/main" id="{23FBDD9F-50E7-A542-9B3F-A00AC8713F21}"/>
              </a:ext>
            </a:extLst>
          </p:cNvPr>
          <p:cNvSpPr/>
          <p:nvPr/>
        </p:nvSpPr>
        <p:spPr>
          <a:xfrm>
            <a:off x="6574465" y="4774019"/>
            <a:ext cx="1431851" cy="49973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0257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D1DEF-4E97-4D4A-B2C1-AE56B8FCF57D}"/>
              </a:ext>
            </a:extLst>
          </p:cNvPr>
          <p:cNvSpPr>
            <a:spLocks noGrp="1"/>
          </p:cNvSpPr>
          <p:nvPr>
            <p:ph type="title"/>
          </p:nvPr>
        </p:nvSpPr>
        <p:spPr/>
        <p:txBody>
          <a:bodyPr/>
          <a:lstStyle/>
          <a:p>
            <a:r>
              <a:rPr kumimoji="1" lang="zh-CN" altLang="en-US" dirty="0"/>
              <a:t>作业的界面与功能</a:t>
            </a:r>
          </a:p>
        </p:txBody>
      </p:sp>
      <p:sp>
        <p:nvSpPr>
          <p:cNvPr id="3" name="内容占位符 2">
            <a:extLst>
              <a:ext uri="{FF2B5EF4-FFF2-40B4-BE49-F238E27FC236}">
                <a16:creationId xmlns:a16="http://schemas.microsoft.com/office/drawing/2014/main" id="{6E7C0FB3-44B0-2C45-9173-53D43170A1A3}"/>
              </a:ext>
            </a:extLst>
          </p:cNvPr>
          <p:cNvSpPr>
            <a:spLocks noGrp="1"/>
          </p:cNvSpPr>
          <p:nvPr>
            <p:ph idx="1"/>
          </p:nvPr>
        </p:nvSpPr>
        <p:spPr/>
        <p:txBody>
          <a:bodyPr/>
          <a:lstStyle/>
          <a:p>
            <a:pPr marL="0" indent="0">
              <a:buNone/>
            </a:pPr>
            <a:r>
              <a:rPr kumimoji="1" lang="zh-CN" altLang="en-US" dirty="0"/>
              <a:t>我们的项目旨在模拟一个线上的网络电商平台，整体的布局设计也仿照当前网购平台的主流设计方式，主页采用简洁布局，陈列商品类别分类浏览。将搜索放入导航栏，以便于随时搜素。</a:t>
            </a:r>
          </a:p>
        </p:txBody>
      </p:sp>
      <p:pic>
        <p:nvPicPr>
          <p:cNvPr id="4" name="图片 3">
            <a:extLst>
              <a:ext uri="{FF2B5EF4-FFF2-40B4-BE49-F238E27FC236}">
                <a16:creationId xmlns:a16="http://schemas.microsoft.com/office/drawing/2014/main" id="{8E8F1841-522F-B64C-AF0A-7700FD7B01E5}"/>
              </a:ext>
            </a:extLst>
          </p:cNvPr>
          <p:cNvPicPr>
            <a:picLocks noChangeAspect="1"/>
          </p:cNvPicPr>
          <p:nvPr/>
        </p:nvPicPr>
        <p:blipFill>
          <a:blip r:embed="rId2"/>
          <a:stretch>
            <a:fillRect/>
          </a:stretch>
        </p:blipFill>
        <p:spPr>
          <a:xfrm>
            <a:off x="6084630" y="3740294"/>
            <a:ext cx="5830925" cy="2923595"/>
          </a:xfrm>
          <a:prstGeom prst="rect">
            <a:avLst/>
          </a:prstGeom>
        </p:spPr>
      </p:pic>
      <p:pic>
        <p:nvPicPr>
          <p:cNvPr id="5" name="图片 4">
            <a:extLst>
              <a:ext uri="{FF2B5EF4-FFF2-40B4-BE49-F238E27FC236}">
                <a16:creationId xmlns:a16="http://schemas.microsoft.com/office/drawing/2014/main" id="{7D91CC34-2054-9549-814F-00203A011BD7}"/>
              </a:ext>
            </a:extLst>
          </p:cNvPr>
          <p:cNvPicPr>
            <a:picLocks noChangeAspect="1"/>
          </p:cNvPicPr>
          <p:nvPr/>
        </p:nvPicPr>
        <p:blipFill>
          <a:blip r:embed="rId3"/>
          <a:stretch>
            <a:fillRect/>
          </a:stretch>
        </p:blipFill>
        <p:spPr>
          <a:xfrm>
            <a:off x="233919" y="3740294"/>
            <a:ext cx="5674592" cy="2923595"/>
          </a:xfrm>
          <a:prstGeom prst="rect">
            <a:avLst/>
          </a:prstGeom>
        </p:spPr>
      </p:pic>
    </p:spTree>
    <p:extLst>
      <p:ext uri="{BB962C8B-B14F-4D97-AF65-F5344CB8AC3E}">
        <p14:creationId xmlns:p14="http://schemas.microsoft.com/office/powerpoint/2010/main" val="2423902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D1DEF-4E97-4D4A-B2C1-AE56B8FCF57D}"/>
              </a:ext>
            </a:extLst>
          </p:cNvPr>
          <p:cNvSpPr>
            <a:spLocks noGrp="1"/>
          </p:cNvSpPr>
          <p:nvPr>
            <p:ph type="title"/>
          </p:nvPr>
        </p:nvSpPr>
        <p:spPr/>
        <p:txBody>
          <a:bodyPr/>
          <a:lstStyle/>
          <a:p>
            <a:r>
              <a:rPr kumimoji="1" lang="zh-CN" altLang="en-US" dirty="0"/>
              <a:t>作业的界面与功能</a:t>
            </a:r>
          </a:p>
        </p:txBody>
      </p:sp>
      <p:sp>
        <p:nvSpPr>
          <p:cNvPr id="3" name="内容占位符 2">
            <a:extLst>
              <a:ext uri="{FF2B5EF4-FFF2-40B4-BE49-F238E27FC236}">
                <a16:creationId xmlns:a16="http://schemas.microsoft.com/office/drawing/2014/main" id="{6E7C0FB3-44B0-2C45-9173-53D43170A1A3}"/>
              </a:ext>
            </a:extLst>
          </p:cNvPr>
          <p:cNvSpPr>
            <a:spLocks noGrp="1"/>
          </p:cNvSpPr>
          <p:nvPr>
            <p:ph idx="1"/>
          </p:nvPr>
        </p:nvSpPr>
        <p:spPr>
          <a:xfrm>
            <a:off x="2229293" y="2265904"/>
            <a:ext cx="7729728" cy="3101983"/>
          </a:xfrm>
        </p:spPr>
        <p:txBody>
          <a:bodyPr/>
          <a:lstStyle/>
          <a:p>
            <a:pPr marL="0" indent="0">
              <a:buNone/>
            </a:pPr>
            <a:r>
              <a:rPr kumimoji="1" lang="zh-CN" altLang="en-US" dirty="0"/>
              <a:t>在个人账户栏，我们也使用类似手机应用的通知方式，在对应选项后增加项目数量的提示。进入每一个项目后，使用清楚的表格对信息进行列举，同时根据权限提供对于表的增、删、改、查功能。</a:t>
            </a:r>
          </a:p>
        </p:txBody>
      </p:sp>
      <p:pic>
        <p:nvPicPr>
          <p:cNvPr id="4" name="图片 3">
            <a:extLst>
              <a:ext uri="{FF2B5EF4-FFF2-40B4-BE49-F238E27FC236}">
                <a16:creationId xmlns:a16="http://schemas.microsoft.com/office/drawing/2014/main" id="{E08CA667-F5D1-664E-AEB7-18BDC1F9DA42}"/>
              </a:ext>
            </a:extLst>
          </p:cNvPr>
          <p:cNvPicPr>
            <a:picLocks noChangeAspect="1"/>
          </p:cNvPicPr>
          <p:nvPr/>
        </p:nvPicPr>
        <p:blipFill>
          <a:blip r:embed="rId2"/>
          <a:stretch>
            <a:fillRect/>
          </a:stretch>
        </p:blipFill>
        <p:spPr>
          <a:xfrm>
            <a:off x="199508" y="3322674"/>
            <a:ext cx="4881821" cy="3275258"/>
          </a:xfrm>
          <a:prstGeom prst="rect">
            <a:avLst/>
          </a:prstGeom>
        </p:spPr>
      </p:pic>
      <p:pic>
        <p:nvPicPr>
          <p:cNvPr id="5" name="图片 4">
            <a:extLst>
              <a:ext uri="{FF2B5EF4-FFF2-40B4-BE49-F238E27FC236}">
                <a16:creationId xmlns:a16="http://schemas.microsoft.com/office/drawing/2014/main" id="{78E178CC-44CD-EA45-9D69-EB75BD336B59}"/>
              </a:ext>
            </a:extLst>
          </p:cNvPr>
          <p:cNvPicPr>
            <a:picLocks noChangeAspect="1"/>
          </p:cNvPicPr>
          <p:nvPr/>
        </p:nvPicPr>
        <p:blipFill>
          <a:blip r:embed="rId3"/>
          <a:stretch>
            <a:fillRect/>
          </a:stretch>
        </p:blipFill>
        <p:spPr>
          <a:xfrm>
            <a:off x="1944724" y="3322995"/>
            <a:ext cx="6273209" cy="3328641"/>
          </a:xfrm>
          <a:prstGeom prst="rect">
            <a:avLst/>
          </a:prstGeom>
        </p:spPr>
      </p:pic>
      <p:pic>
        <p:nvPicPr>
          <p:cNvPr id="6" name="图片 5">
            <a:extLst>
              <a:ext uri="{FF2B5EF4-FFF2-40B4-BE49-F238E27FC236}">
                <a16:creationId xmlns:a16="http://schemas.microsoft.com/office/drawing/2014/main" id="{AFC4D21E-0A50-5E42-B534-019027DEACF2}"/>
              </a:ext>
            </a:extLst>
          </p:cNvPr>
          <p:cNvPicPr>
            <a:picLocks noChangeAspect="1"/>
          </p:cNvPicPr>
          <p:nvPr/>
        </p:nvPicPr>
        <p:blipFill>
          <a:blip r:embed="rId4"/>
          <a:stretch>
            <a:fillRect/>
          </a:stretch>
        </p:blipFill>
        <p:spPr>
          <a:xfrm>
            <a:off x="3948709" y="3322672"/>
            <a:ext cx="5825122" cy="3328641"/>
          </a:xfrm>
          <a:prstGeom prst="rect">
            <a:avLst/>
          </a:prstGeom>
        </p:spPr>
      </p:pic>
      <p:pic>
        <p:nvPicPr>
          <p:cNvPr id="7" name="图片 6">
            <a:extLst>
              <a:ext uri="{FF2B5EF4-FFF2-40B4-BE49-F238E27FC236}">
                <a16:creationId xmlns:a16="http://schemas.microsoft.com/office/drawing/2014/main" id="{2B27C131-6E53-2A4E-B33D-FC5B6B546C1D}"/>
              </a:ext>
            </a:extLst>
          </p:cNvPr>
          <p:cNvPicPr>
            <a:picLocks noChangeAspect="1"/>
          </p:cNvPicPr>
          <p:nvPr/>
        </p:nvPicPr>
        <p:blipFill>
          <a:blip r:embed="rId5"/>
          <a:stretch>
            <a:fillRect/>
          </a:stretch>
        </p:blipFill>
        <p:spPr>
          <a:xfrm>
            <a:off x="6270671" y="3269832"/>
            <a:ext cx="5825122" cy="3434323"/>
          </a:xfrm>
          <a:prstGeom prst="rect">
            <a:avLst/>
          </a:prstGeom>
        </p:spPr>
      </p:pic>
    </p:spTree>
    <p:extLst>
      <p:ext uri="{BB962C8B-B14F-4D97-AF65-F5344CB8AC3E}">
        <p14:creationId xmlns:p14="http://schemas.microsoft.com/office/powerpoint/2010/main" val="4077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D1DEF-4E97-4D4A-B2C1-AE56B8FCF57D}"/>
              </a:ext>
            </a:extLst>
          </p:cNvPr>
          <p:cNvSpPr>
            <a:spLocks noGrp="1"/>
          </p:cNvSpPr>
          <p:nvPr>
            <p:ph type="title"/>
          </p:nvPr>
        </p:nvSpPr>
        <p:spPr/>
        <p:txBody>
          <a:bodyPr/>
          <a:lstStyle/>
          <a:p>
            <a:r>
              <a:rPr kumimoji="1" lang="zh-CN" altLang="en-US" dirty="0"/>
              <a:t>作业的界面与功能</a:t>
            </a:r>
          </a:p>
        </p:txBody>
      </p:sp>
      <p:sp>
        <p:nvSpPr>
          <p:cNvPr id="3" name="内容占位符 2">
            <a:extLst>
              <a:ext uri="{FF2B5EF4-FFF2-40B4-BE49-F238E27FC236}">
                <a16:creationId xmlns:a16="http://schemas.microsoft.com/office/drawing/2014/main" id="{6E7C0FB3-44B0-2C45-9173-53D43170A1A3}"/>
              </a:ext>
            </a:extLst>
          </p:cNvPr>
          <p:cNvSpPr>
            <a:spLocks noGrp="1"/>
          </p:cNvSpPr>
          <p:nvPr>
            <p:ph idx="1"/>
          </p:nvPr>
        </p:nvSpPr>
        <p:spPr>
          <a:xfrm>
            <a:off x="2231136" y="2287169"/>
            <a:ext cx="7729728" cy="3101983"/>
          </a:xfrm>
        </p:spPr>
        <p:txBody>
          <a:bodyPr/>
          <a:lstStyle/>
          <a:p>
            <a:pPr marL="0" indent="0">
              <a:buNone/>
            </a:pPr>
            <a:r>
              <a:rPr kumimoji="1" lang="zh-CN" altLang="en-US" dirty="0"/>
              <a:t>在报表页面，针对用户和商家，我们提供了种类丰富的报表，比如用户的消费取向报表、月消费量以及商家的商品销量曲线、收入曲线以及店铺经营状况，报表使用</a:t>
            </a:r>
            <a:r>
              <a:rPr kumimoji="1" lang="en-US" altLang="zh-CN" dirty="0"/>
              <a:t>Apache </a:t>
            </a:r>
            <a:r>
              <a:rPr kumimoji="1" lang="en-US" altLang="zh-CN" dirty="0" err="1"/>
              <a:t>ECharts</a:t>
            </a:r>
            <a:r>
              <a:rPr kumimoji="1" lang="zh-CN" altLang="en-US" dirty="0"/>
              <a:t>，界面美观，同时还支持查看图形、表格两种查看方式，并且支持下载。</a:t>
            </a:r>
          </a:p>
        </p:txBody>
      </p:sp>
      <p:pic>
        <p:nvPicPr>
          <p:cNvPr id="4" name="图片 3">
            <a:extLst>
              <a:ext uri="{FF2B5EF4-FFF2-40B4-BE49-F238E27FC236}">
                <a16:creationId xmlns:a16="http://schemas.microsoft.com/office/drawing/2014/main" id="{A423A071-3F1A-CF4E-8FF7-9D28D5401981}"/>
              </a:ext>
            </a:extLst>
          </p:cNvPr>
          <p:cNvPicPr>
            <a:picLocks noChangeAspect="1"/>
          </p:cNvPicPr>
          <p:nvPr/>
        </p:nvPicPr>
        <p:blipFill>
          <a:blip r:embed="rId2"/>
          <a:stretch>
            <a:fillRect/>
          </a:stretch>
        </p:blipFill>
        <p:spPr>
          <a:xfrm>
            <a:off x="238051" y="3599597"/>
            <a:ext cx="6076611" cy="3101983"/>
          </a:xfrm>
          <a:prstGeom prst="rect">
            <a:avLst/>
          </a:prstGeom>
        </p:spPr>
      </p:pic>
      <p:pic>
        <p:nvPicPr>
          <p:cNvPr id="5" name="图片 4">
            <a:extLst>
              <a:ext uri="{FF2B5EF4-FFF2-40B4-BE49-F238E27FC236}">
                <a16:creationId xmlns:a16="http://schemas.microsoft.com/office/drawing/2014/main" id="{605B1CC0-DAFC-8E4D-A4C2-1B3045774EA0}"/>
              </a:ext>
            </a:extLst>
          </p:cNvPr>
          <p:cNvPicPr>
            <a:picLocks noChangeAspect="1"/>
          </p:cNvPicPr>
          <p:nvPr/>
        </p:nvPicPr>
        <p:blipFill>
          <a:blip r:embed="rId3"/>
          <a:stretch>
            <a:fillRect/>
          </a:stretch>
        </p:blipFill>
        <p:spPr>
          <a:xfrm>
            <a:off x="1050313" y="3599598"/>
            <a:ext cx="5460931" cy="3101982"/>
          </a:xfrm>
          <a:prstGeom prst="rect">
            <a:avLst/>
          </a:prstGeom>
        </p:spPr>
      </p:pic>
      <p:pic>
        <p:nvPicPr>
          <p:cNvPr id="6" name="图片 5">
            <a:extLst>
              <a:ext uri="{FF2B5EF4-FFF2-40B4-BE49-F238E27FC236}">
                <a16:creationId xmlns:a16="http://schemas.microsoft.com/office/drawing/2014/main" id="{CC6FABE0-C3E4-7A44-9493-34110B349A4D}"/>
              </a:ext>
            </a:extLst>
          </p:cNvPr>
          <p:cNvPicPr>
            <a:picLocks noChangeAspect="1"/>
          </p:cNvPicPr>
          <p:nvPr/>
        </p:nvPicPr>
        <p:blipFill>
          <a:blip r:embed="rId4"/>
          <a:stretch>
            <a:fillRect/>
          </a:stretch>
        </p:blipFill>
        <p:spPr>
          <a:xfrm>
            <a:off x="2231135" y="3599447"/>
            <a:ext cx="4648129" cy="3113943"/>
          </a:xfrm>
          <a:prstGeom prst="rect">
            <a:avLst/>
          </a:prstGeom>
        </p:spPr>
      </p:pic>
      <p:pic>
        <p:nvPicPr>
          <p:cNvPr id="7" name="图片 6">
            <a:extLst>
              <a:ext uri="{FF2B5EF4-FFF2-40B4-BE49-F238E27FC236}">
                <a16:creationId xmlns:a16="http://schemas.microsoft.com/office/drawing/2014/main" id="{0C16560F-7639-EE4D-A943-74FA9B914E03}"/>
              </a:ext>
            </a:extLst>
          </p:cNvPr>
          <p:cNvPicPr>
            <a:picLocks noChangeAspect="1"/>
          </p:cNvPicPr>
          <p:nvPr/>
        </p:nvPicPr>
        <p:blipFill>
          <a:blip r:embed="rId5"/>
          <a:stretch>
            <a:fillRect/>
          </a:stretch>
        </p:blipFill>
        <p:spPr>
          <a:xfrm>
            <a:off x="3952567" y="3628535"/>
            <a:ext cx="5787365" cy="3072895"/>
          </a:xfrm>
          <a:prstGeom prst="rect">
            <a:avLst/>
          </a:prstGeom>
        </p:spPr>
      </p:pic>
      <p:pic>
        <p:nvPicPr>
          <p:cNvPr id="8" name="图片 7">
            <a:extLst>
              <a:ext uri="{FF2B5EF4-FFF2-40B4-BE49-F238E27FC236}">
                <a16:creationId xmlns:a16="http://schemas.microsoft.com/office/drawing/2014/main" id="{B761CABE-A2FB-6B4A-BFC3-809D23B10452}"/>
              </a:ext>
            </a:extLst>
          </p:cNvPr>
          <p:cNvPicPr>
            <a:picLocks noChangeAspect="1"/>
          </p:cNvPicPr>
          <p:nvPr/>
        </p:nvPicPr>
        <p:blipFill>
          <a:blip r:embed="rId6"/>
          <a:stretch>
            <a:fillRect/>
          </a:stretch>
        </p:blipFill>
        <p:spPr>
          <a:xfrm>
            <a:off x="5663930" y="3602576"/>
            <a:ext cx="6018365" cy="3072895"/>
          </a:xfrm>
          <a:prstGeom prst="rect">
            <a:avLst/>
          </a:prstGeom>
        </p:spPr>
      </p:pic>
    </p:spTree>
    <p:extLst>
      <p:ext uri="{BB962C8B-B14F-4D97-AF65-F5344CB8AC3E}">
        <p14:creationId xmlns:p14="http://schemas.microsoft.com/office/powerpoint/2010/main" val="313752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包裹">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包裹</Template>
  <TotalTime>92</TotalTime>
  <Words>1272</Words>
  <Application>Microsoft Macintosh PowerPoint</Application>
  <PresentationFormat>宽屏</PresentationFormat>
  <Paragraphs>49</Paragraphs>
  <Slides>12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12</vt:i4>
      </vt:variant>
    </vt:vector>
  </HeadingPairs>
  <TitlesOfParts>
    <vt:vector size="15" baseType="lpstr">
      <vt:lpstr>Arial</vt:lpstr>
      <vt:lpstr>Gill Sans MT</vt:lpstr>
      <vt:lpstr>包裹</vt:lpstr>
      <vt:lpstr>数据库课程设计申优展示</vt:lpstr>
      <vt:lpstr>申优理由</vt:lpstr>
      <vt:lpstr>工作量</vt:lpstr>
      <vt:lpstr>工作量</vt:lpstr>
      <vt:lpstr>作业的界面与功能</vt:lpstr>
      <vt:lpstr>作业的界面与功能</vt:lpstr>
      <vt:lpstr>作业的界面与功能</vt:lpstr>
      <vt:lpstr>作业的界面与功能</vt:lpstr>
      <vt:lpstr>作业的界面与功能</vt:lpstr>
      <vt:lpstr>作业的实用性</vt:lpstr>
      <vt:lpstr>我们的收获</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数据库课程设计申优展示</dc:title>
  <dc:creator>Yang Jiyuan</dc:creator>
  <cp:lastModifiedBy>Yang Jiyuan</cp:lastModifiedBy>
  <cp:revision>19</cp:revision>
  <dcterms:created xsi:type="dcterms:W3CDTF">2019-12-16T03:41:40Z</dcterms:created>
  <dcterms:modified xsi:type="dcterms:W3CDTF">2019-12-16T05:13:57Z</dcterms:modified>
</cp:coreProperties>
</file>